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3dc0145154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3dc0145154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3db97c4c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3db97c4c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3c73c2917f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3c73c2917f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3c73c2917f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3c73c2917f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3c73c2917f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3c73c2917f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3d15d66434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3d15d66434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3d15d6643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3d15d6643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3d15d6643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3d15d6643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3e334f0e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3e334f0e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3db97c4c2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3db97c4c2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3c73c2917f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3c73c2917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3d15d6643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3d15d6643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3db97c4c2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3db97c4c2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3c73c2917f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3c73c2917f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3c73c2917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3c73c2917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3c73c2917f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3c73c2917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3dc014515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3dc014515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3dc01451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3dc01451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3db97c4c2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3db97c4c2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3dc0145154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3dc0145154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monkeylearn.com/natural-language-processing/" TargetMode="External"/><Relationship Id="rId4" Type="http://schemas.openxmlformats.org/officeDocument/2006/relationships/hyperlink" Target="https://monkeylearn.com/customer-feedback/" TargetMode="External"/><Relationship Id="rId5" Type="http://schemas.openxmlformats.org/officeDocument/2006/relationships/hyperlink" Target="https://monkeylearn.com/blog/intent-classificat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680"/>
              <a:t>Topic in NLP:</a:t>
            </a:r>
            <a:endParaRPr sz="3680"/>
          </a:p>
          <a:p>
            <a:pPr indent="0" lvl="0" marL="0" rtl="0" algn="l">
              <a:spcBef>
                <a:spcPts val="0"/>
              </a:spcBef>
              <a:spcAft>
                <a:spcPts val="0"/>
              </a:spcAft>
              <a:buSzPts val="990"/>
              <a:buNone/>
            </a:pPr>
            <a:r>
              <a:rPr lang="en" sz="3680"/>
              <a:t>Deeper Exploratory of Text Data in the Hotel Industry </a:t>
            </a:r>
            <a:endParaRPr sz="3680"/>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88"/>
              <a:buNone/>
            </a:pPr>
            <a:r>
              <a:rPr lang="en">
                <a:latin typeface="Calibri"/>
                <a:ea typeface="Calibri"/>
                <a:cs typeface="Calibri"/>
                <a:sym typeface="Calibri"/>
              </a:rPr>
              <a:t>Gezheng Bai, Jiaxin Zhou, </a:t>
            </a:r>
            <a:r>
              <a:rPr lang="en">
                <a:latin typeface="Calibri"/>
                <a:ea typeface="Calibri"/>
                <a:cs typeface="Calibri"/>
                <a:sym typeface="Calibri"/>
              </a:rPr>
              <a:t>Minxing Sun, </a:t>
            </a:r>
            <a:r>
              <a:rPr lang="en">
                <a:latin typeface="Calibri"/>
                <a:ea typeface="Calibri"/>
                <a:cs typeface="Calibri"/>
                <a:sym typeface="Calibri"/>
              </a:rPr>
              <a:t>Yijie Yang</a:t>
            </a:r>
            <a:endParaRPr>
              <a:latin typeface="Calibri"/>
              <a:ea typeface="Calibri"/>
              <a:cs typeface="Calibri"/>
              <a:sym typeface="Calibri"/>
            </a:endParaRPr>
          </a:p>
          <a:p>
            <a:pPr indent="0" lvl="0" marL="0" rtl="0" algn="ctr">
              <a:lnSpc>
                <a:spcPct val="80000"/>
              </a:lnSpc>
              <a:spcBef>
                <a:spcPts val="0"/>
              </a:spcBef>
              <a:spcAft>
                <a:spcPts val="0"/>
              </a:spcAft>
              <a:buSzPts val="688"/>
              <a:buNone/>
            </a:pPr>
            <a:r>
              <a:t/>
            </a:r>
            <a:endParaRPr sz="1000">
              <a:solidFill>
                <a:srgbClr val="374151"/>
              </a:solidFill>
              <a:latin typeface="Calibri"/>
              <a:ea typeface="Calibri"/>
              <a:cs typeface="Calibri"/>
              <a:sym typeface="Calibri"/>
            </a:endParaRPr>
          </a:p>
        </p:txBody>
      </p:sp>
      <p:sp>
        <p:nvSpPr>
          <p:cNvPr id="87" name="Google Shape;87;p13"/>
          <p:cNvSpPr txBox="1"/>
          <p:nvPr/>
        </p:nvSpPr>
        <p:spPr>
          <a:xfrm>
            <a:off x="2238750" y="4797325"/>
            <a:ext cx="693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2"/>
          <p:cNvPicPr preferRelativeResize="0"/>
          <p:nvPr/>
        </p:nvPicPr>
        <p:blipFill>
          <a:blip r:embed="rId3">
            <a:alphaModFix/>
          </a:blip>
          <a:stretch>
            <a:fillRect/>
          </a:stretch>
        </p:blipFill>
        <p:spPr>
          <a:xfrm>
            <a:off x="1" y="0"/>
            <a:ext cx="5267926" cy="3623825"/>
          </a:xfrm>
          <a:prstGeom prst="rect">
            <a:avLst/>
          </a:prstGeom>
          <a:noFill/>
          <a:ln>
            <a:noFill/>
          </a:ln>
        </p:spPr>
      </p:pic>
      <p:pic>
        <p:nvPicPr>
          <p:cNvPr id="153" name="Google Shape;153;p22"/>
          <p:cNvPicPr preferRelativeResize="0"/>
          <p:nvPr/>
        </p:nvPicPr>
        <p:blipFill>
          <a:blip r:embed="rId4">
            <a:alphaModFix/>
          </a:blip>
          <a:stretch>
            <a:fillRect/>
          </a:stretch>
        </p:blipFill>
        <p:spPr>
          <a:xfrm>
            <a:off x="5267925" y="129875"/>
            <a:ext cx="3640826" cy="1030100"/>
          </a:xfrm>
          <a:prstGeom prst="rect">
            <a:avLst/>
          </a:prstGeom>
          <a:noFill/>
          <a:ln>
            <a:noFill/>
          </a:ln>
        </p:spPr>
      </p:pic>
      <p:pic>
        <p:nvPicPr>
          <p:cNvPr id="154" name="Google Shape;154;p22"/>
          <p:cNvPicPr preferRelativeResize="0"/>
          <p:nvPr/>
        </p:nvPicPr>
        <p:blipFill>
          <a:blip r:embed="rId5">
            <a:alphaModFix/>
          </a:blip>
          <a:stretch>
            <a:fillRect/>
          </a:stretch>
        </p:blipFill>
        <p:spPr>
          <a:xfrm>
            <a:off x="5217613" y="1797975"/>
            <a:ext cx="3508626" cy="917675"/>
          </a:xfrm>
          <a:prstGeom prst="rect">
            <a:avLst/>
          </a:prstGeom>
          <a:noFill/>
          <a:ln>
            <a:noFill/>
          </a:ln>
        </p:spPr>
      </p:pic>
      <p:sp>
        <p:nvSpPr>
          <p:cNvPr id="155" name="Google Shape;155;p22"/>
          <p:cNvSpPr txBox="1"/>
          <p:nvPr/>
        </p:nvSpPr>
        <p:spPr>
          <a:xfrm>
            <a:off x="5267925" y="1222925"/>
            <a:ext cx="340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Model1: Word2vec to vectorize </a:t>
            </a:r>
            <a:endParaRPr>
              <a:latin typeface="Roboto"/>
              <a:ea typeface="Roboto"/>
              <a:cs typeface="Roboto"/>
              <a:sym typeface="Roboto"/>
            </a:endParaRPr>
          </a:p>
        </p:txBody>
      </p:sp>
      <p:sp>
        <p:nvSpPr>
          <p:cNvPr id="156" name="Google Shape;156;p22"/>
          <p:cNvSpPr txBox="1"/>
          <p:nvPr/>
        </p:nvSpPr>
        <p:spPr>
          <a:xfrm>
            <a:off x="5217625" y="2890500"/>
            <a:ext cx="334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Model2: BERT from Hugging face pre-trained model to vectorize</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598100" y="2152347"/>
            <a:ext cx="8222100" cy="838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Two different approaches to find out the best vacation spot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161"/>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idx="1" type="body"/>
          </p:nvPr>
        </p:nvSpPr>
        <p:spPr>
          <a:xfrm>
            <a:off x="187875" y="1217825"/>
            <a:ext cx="4679400" cy="33390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Review cleaning</a:t>
            </a:r>
            <a:endParaRPr/>
          </a:p>
          <a:p>
            <a:pPr indent="-317500" lvl="1" marL="914400" rtl="0" algn="l">
              <a:lnSpc>
                <a:spcPct val="200000"/>
              </a:lnSpc>
              <a:spcBef>
                <a:spcPts val="0"/>
              </a:spcBef>
              <a:spcAft>
                <a:spcPts val="0"/>
              </a:spcAft>
              <a:buSzPts val="1400"/>
              <a:buChar char="○"/>
            </a:pPr>
            <a:r>
              <a:rPr lang="en"/>
              <a:t>R</a:t>
            </a:r>
            <a:r>
              <a:rPr lang="en"/>
              <a:t>emove non-English reviews</a:t>
            </a:r>
            <a:endParaRPr/>
          </a:p>
          <a:p>
            <a:pPr indent="-317500" lvl="1" marL="914400" rtl="0" algn="l">
              <a:lnSpc>
                <a:spcPct val="200000"/>
              </a:lnSpc>
              <a:spcBef>
                <a:spcPts val="0"/>
              </a:spcBef>
              <a:spcAft>
                <a:spcPts val="0"/>
              </a:spcAft>
              <a:buSzPts val="1400"/>
              <a:buChar char="○"/>
            </a:pPr>
            <a:r>
              <a:rPr lang="en"/>
              <a:t>Remove reviews shorter than 200 characters</a:t>
            </a:r>
            <a:endParaRPr/>
          </a:p>
          <a:p>
            <a:pPr indent="-317500" lvl="1" marL="914400" rtl="0" algn="l">
              <a:lnSpc>
                <a:spcPct val="200000"/>
              </a:lnSpc>
              <a:spcBef>
                <a:spcPts val="0"/>
              </a:spcBef>
              <a:spcAft>
                <a:spcPts val="0"/>
              </a:spcAft>
              <a:buSzPts val="1400"/>
              <a:buChar char="○"/>
            </a:pPr>
            <a:r>
              <a:rPr lang="en"/>
              <a:t>Use 5-star reviews because we want to recommend using the good features</a:t>
            </a:r>
            <a:endParaRPr/>
          </a:p>
        </p:txBody>
      </p:sp>
      <p:pic>
        <p:nvPicPr>
          <p:cNvPr id="167" name="Google Shape;167;p24"/>
          <p:cNvPicPr preferRelativeResize="0"/>
          <p:nvPr/>
        </p:nvPicPr>
        <p:blipFill>
          <a:blip r:embed="rId3">
            <a:alphaModFix/>
          </a:blip>
          <a:stretch>
            <a:fillRect/>
          </a:stretch>
        </p:blipFill>
        <p:spPr>
          <a:xfrm>
            <a:off x="4943475" y="1220038"/>
            <a:ext cx="3848101" cy="2900482"/>
          </a:xfrm>
          <a:prstGeom prst="rect">
            <a:avLst/>
          </a:prstGeom>
          <a:noFill/>
          <a:ln>
            <a:noFill/>
          </a:ln>
        </p:spPr>
      </p:pic>
      <p:sp>
        <p:nvSpPr>
          <p:cNvPr id="168" name="Google Shape;168;p24"/>
          <p:cNvSpPr txBox="1"/>
          <p:nvPr>
            <p:ph type="title"/>
          </p:nvPr>
        </p:nvSpPr>
        <p:spPr>
          <a:xfrm>
            <a:off x="311700" y="352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LDA generated topics</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168"/>
                                        </p:tgtEl>
                                        <p:attrNameLst>
                                          <p:attrName>style.visibility</p:attrName>
                                        </p:attrNameLst>
                                      </p:cBhvr>
                                      <p:to>
                                        <p:strVal val="visible"/>
                                      </p:to>
                                    </p:set>
                                    <p:anim calcmode="lin" valueType="num">
                                      <p:cBhvr additive="base">
                                        <p:cTn dur="1000"/>
                                        <p:tgtEl>
                                          <p:spTgt spid="168"/>
                                        </p:tgtEl>
                                        <p:attrNameLst>
                                          <p:attrName>ppt_w</p:attrName>
                                        </p:attrNameLst>
                                      </p:cBhvr>
                                      <p:tavLst>
                                        <p:tav fmla="" tm="0">
                                          <p:val>
                                            <p:strVal val="0"/>
                                          </p:val>
                                        </p:tav>
                                        <p:tav fmla="" tm="100000">
                                          <p:val>
                                            <p:strVal val="#ppt_w"/>
                                          </p:val>
                                        </p:tav>
                                      </p:tavLst>
                                    </p:anim>
                                    <p:anim calcmode="lin" valueType="num">
                                      <p:cBhvr additive="base">
                                        <p:cTn dur="1000"/>
                                        <p:tgtEl>
                                          <p:spTgt spid="16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LDA generated topics</a:t>
            </a:r>
            <a:endParaRPr b="1"/>
          </a:p>
        </p:txBody>
      </p:sp>
      <p:sp>
        <p:nvSpPr>
          <p:cNvPr id="174" name="Google Shape;174;p25"/>
          <p:cNvSpPr txBox="1"/>
          <p:nvPr>
            <p:ph idx="1" type="body"/>
          </p:nvPr>
        </p:nvSpPr>
        <p:spPr>
          <a:xfrm>
            <a:off x="311700" y="1017788"/>
            <a:ext cx="4260300" cy="1542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Based on the reviews of each hotel, we detect common topics (good features) mentioned in such hotel using LDA</a:t>
            </a:r>
            <a:endParaRPr sz="1500"/>
          </a:p>
          <a:p>
            <a:pPr indent="-323850" lvl="0" marL="457200" rtl="0" algn="l">
              <a:spcBef>
                <a:spcPts val="0"/>
              </a:spcBef>
              <a:spcAft>
                <a:spcPts val="0"/>
              </a:spcAft>
              <a:buSzPts val="1500"/>
              <a:buChar char="●"/>
            </a:pPr>
            <a:r>
              <a:rPr lang="en" sz="1500"/>
              <a:t>Then generate hotel recommendations based on those topics</a:t>
            </a:r>
            <a:endParaRPr sz="1500"/>
          </a:p>
        </p:txBody>
      </p:sp>
      <p:pic>
        <p:nvPicPr>
          <p:cNvPr id="175" name="Google Shape;175;p25"/>
          <p:cNvPicPr preferRelativeResize="0"/>
          <p:nvPr/>
        </p:nvPicPr>
        <p:blipFill>
          <a:blip r:embed="rId3">
            <a:alphaModFix/>
          </a:blip>
          <a:stretch>
            <a:fillRect/>
          </a:stretch>
        </p:blipFill>
        <p:spPr>
          <a:xfrm>
            <a:off x="4724400" y="1170200"/>
            <a:ext cx="3880873" cy="3398675"/>
          </a:xfrm>
          <a:prstGeom prst="rect">
            <a:avLst/>
          </a:prstGeom>
          <a:noFill/>
          <a:ln>
            <a:noFill/>
          </a:ln>
        </p:spPr>
      </p:pic>
      <p:pic>
        <p:nvPicPr>
          <p:cNvPr id="176" name="Google Shape;176;p25"/>
          <p:cNvPicPr preferRelativeResize="0"/>
          <p:nvPr/>
        </p:nvPicPr>
        <p:blipFill>
          <a:blip r:embed="rId4">
            <a:alphaModFix/>
          </a:blip>
          <a:stretch>
            <a:fillRect/>
          </a:stretch>
        </p:blipFill>
        <p:spPr>
          <a:xfrm>
            <a:off x="514350" y="2559800"/>
            <a:ext cx="4018070" cy="2066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par>
                                <p:cTn fill="hold" nodeType="withEffect" presetClass="entr" presetID="2" presetSubtype="8">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311700" y="69150"/>
            <a:ext cx="81060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891"/>
              <a:buNone/>
            </a:pPr>
            <a:r>
              <a:rPr b="1" lang="en" sz="2450"/>
              <a:t>Going Deeper: Random Forest Classifier</a:t>
            </a:r>
            <a:endParaRPr b="1" sz="2450"/>
          </a:p>
        </p:txBody>
      </p:sp>
      <p:pic>
        <p:nvPicPr>
          <p:cNvPr id="182" name="Google Shape;182;p26"/>
          <p:cNvPicPr preferRelativeResize="0"/>
          <p:nvPr/>
        </p:nvPicPr>
        <p:blipFill>
          <a:blip r:embed="rId3">
            <a:alphaModFix/>
          </a:blip>
          <a:stretch>
            <a:fillRect/>
          </a:stretch>
        </p:blipFill>
        <p:spPr>
          <a:xfrm>
            <a:off x="0" y="609350"/>
            <a:ext cx="7725575" cy="1744475"/>
          </a:xfrm>
          <a:prstGeom prst="rect">
            <a:avLst/>
          </a:prstGeom>
          <a:noFill/>
          <a:ln>
            <a:noFill/>
          </a:ln>
        </p:spPr>
      </p:pic>
      <p:pic>
        <p:nvPicPr>
          <p:cNvPr id="183" name="Google Shape;183;p26"/>
          <p:cNvPicPr preferRelativeResize="0"/>
          <p:nvPr/>
        </p:nvPicPr>
        <p:blipFill>
          <a:blip r:embed="rId4">
            <a:alphaModFix/>
          </a:blip>
          <a:stretch>
            <a:fillRect/>
          </a:stretch>
        </p:blipFill>
        <p:spPr>
          <a:xfrm>
            <a:off x="0" y="2353825"/>
            <a:ext cx="6569868" cy="25624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2" presetSubtype="1">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1000"/>
                                        <p:tgtEl>
                                          <p:spTgt spid="1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Adjust the model for enhancing accuracy score</a:t>
            </a:r>
            <a:endParaRPr/>
          </a:p>
        </p:txBody>
      </p:sp>
      <p:sp>
        <p:nvSpPr>
          <p:cNvPr id="189" name="Google Shape;189;p2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000000"/>
              </a:buClr>
              <a:buSzPts val="1700"/>
              <a:buChar char="●"/>
            </a:pPr>
            <a:r>
              <a:rPr b="1" lang="en" sz="1700">
                <a:solidFill>
                  <a:srgbClr val="000000"/>
                </a:solidFill>
              </a:rPr>
              <a:t>Use TfidfVectorizer instead of CountVectorizer</a:t>
            </a:r>
            <a:endParaRPr b="1" sz="1700">
              <a:solidFill>
                <a:srgbClr val="000000"/>
              </a:solidFill>
            </a:endParaRPr>
          </a:p>
          <a:p>
            <a:pPr indent="0" lvl="0" marL="457200" rtl="0" algn="l">
              <a:spcBef>
                <a:spcPts val="1200"/>
              </a:spcBef>
              <a:spcAft>
                <a:spcPts val="0"/>
              </a:spcAft>
              <a:buNone/>
            </a:pPr>
            <a:r>
              <a:rPr lang="en" sz="1600">
                <a:solidFill>
                  <a:srgbClr val="000000"/>
                </a:solidFill>
              </a:rPr>
              <a:t>Give</a:t>
            </a:r>
            <a:r>
              <a:rPr lang="en" sz="1600">
                <a:solidFill>
                  <a:srgbClr val="000000"/>
                </a:solidFill>
              </a:rPr>
              <a:t> more importance to words that are specific to a document, making it more likely for the model to identify patterns that distinguish different documents (hotel reviews). </a:t>
            </a:r>
            <a:endParaRPr sz="1600">
              <a:solidFill>
                <a:srgbClr val="374151"/>
              </a:solidFill>
              <a:highlight>
                <a:srgbClr val="F7F7F8"/>
              </a:highlight>
            </a:endParaRPr>
          </a:p>
          <a:p>
            <a:pPr indent="-336550" lvl="0" marL="457200" rtl="0" algn="l">
              <a:spcBef>
                <a:spcPts val="1200"/>
              </a:spcBef>
              <a:spcAft>
                <a:spcPts val="0"/>
              </a:spcAft>
              <a:buClr>
                <a:srgbClr val="000000"/>
              </a:buClr>
              <a:buSzPts val="1700"/>
              <a:buChar char="●"/>
            </a:pPr>
            <a:r>
              <a:rPr b="1" lang="en" sz="1700">
                <a:solidFill>
                  <a:srgbClr val="000000"/>
                </a:solidFill>
              </a:rPr>
              <a:t>Incorporating additional features</a:t>
            </a:r>
            <a:endParaRPr b="1" sz="1700">
              <a:solidFill>
                <a:srgbClr val="000000"/>
              </a:solidFill>
            </a:endParaRPr>
          </a:p>
          <a:p>
            <a:pPr indent="0" lvl="0" marL="457200" rtl="0" algn="l">
              <a:spcBef>
                <a:spcPts val="1200"/>
              </a:spcBef>
              <a:spcAft>
                <a:spcPts val="0"/>
              </a:spcAft>
              <a:buNone/>
            </a:pPr>
            <a:r>
              <a:rPr lang="en" sz="1500">
                <a:solidFill>
                  <a:srgbClr val="000000"/>
                </a:solidFill>
              </a:rPr>
              <a:t>One-Hot Encode categorical features.</a:t>
            </a:r>
            <a:endParaRPr sz="1500">
              <a:solidFill>
                <a:srgbClr val="000000"/>
              </a:solidFill>
            </a:endParaRPr>
          </a:p>
          <a:p>
            <a:pPr indent="0" lvl="0" marL="457200" rtl="0" algn="l">
              <a:spcBef>
                <a:spcPts val="1200"/>
              </a:spcBef>
              <a:spcAft>
                <a:spcPts val="0"/>
              </a:spcAft>
              <a:buNone/>
            </a:pPr>
            <a:r>
              <a:rPr lang="en" sz="1500">
                <a:solidFill>
                  <a:srgbClr val="000000"/>
                </a:solidFill>
              </a:rPr>
              <a:t>Normalize numerical features.</a:t>
            </a:r>
            <a:endParaRPr sz="1500">
              <a:solidFill>
                <a:srgbClr val="000000"/>
              </a:solidFill>
            </a:endParaRPr>
          </a:p>
          <a:p>
            <a:pPr indent="-336550" lvl="0" marL="457200" rtl="0" algn="l">
              <a:spcBef>
                <a:spcPts val="1200"/>
              </a:spcBef>
              <a:spcAft>
                <a:spcPts val="0"/>
              </a:spcAft>
              <a:buClr>
                <a:srgbClr val="000000"/>
              </a:buClr>
              <a:buSzPts val="1700"/>
              <a:buChar char="●"/>
            </a:pPr>
            <a:r>
              <a:rPr b="1" lang="en" sz="1700">
                <a:solidFill>
                  <a:srgbClr val="000000"/>
                </a:solidFill>
              </a:rPr>
              <a:t>Use GridSearchCV</a:t>
            </a:r>
            <a:endParaRPr b="1" sz="1700">
              <a:solidFill>
                <a:srgbClr val="000000"/>
              </a:solidFill>
            </a:endParaRPr>
          </a:p>
          <a:p>
            <a:pPr indent="0" lvl="0" marL="0" rtl="0" algn="l">
              <a:spcBef>
                <a:spcPts val="1200"/>
              </a:spcBef>
              <a:spcAft>
                <a:spcPts val="1200"/>
              </a:spcAft>
              <a:buNone/>
            </a:pPr>
            <a:r>
              <a:rPr lang="en" sz="1700">
                <a:solidFill>
                  <a:srgbClr val="000000"/>
                </a:solidFill>
              </a:rPr>
              <a:t>	</a:t>
            </a:r>
            <a:r>
              <a:rPr lang="en" sz="1500">
                <a:solidFill>
                  <a:srgbClr val="000000"/>
                </a:solidFill>
              </a:rPr>
              <a:t>Search for optimal values of the hyperparameters to improve the performance of the model.</a:t>
            </a:r>
            <a:endParaRPr sz="15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8"/>
          <p:cNvPicPr preferRelativeResize="0"/>
          <p:nvPr/>
        </p:nvPicPr>
        <p:blipFill>
          <a:blip r:embed="rId3">
            <a:alphaModFix/>
          </a:blip>
          <a:stretch>
            <a:fillRect/>
          </a:stretch>
        </p:blipFill>
        <p:spPr>
          <a:xfrm>
            <a:off x="0" y="2583924"/>
            <a:ext cx="7064576" cy="2026400"/>
          </a:xfrm>
          <a:prstGeom prst="rect">
            <a:avLst/>
          </a:prstGeom>
          <a:noFill/>
          <a:ln>
            <a:noFill/>
          </a:ln>
        </p:spPr>
      </p:pic>
      <p:pic>
        <p:nvPicPr>
          <p:cNvPr id="195" name="Google Shape;195;p28"/>
          <p:cNvPicPr preferRelativeResize="0"/>
          <p:nvPr/>
        </p:nvPicPr>
        <p:blipFill>
          <a:blip r:embed="rId4">
            <a:alphaModFix/>
          </a:blip>
          <a:stretch>
            <a:fillRect/>
          </a:stretch>
        </p:blipFill>
        <p:spPr>
          <a:xfrm>
            <a:off x="0" y="862525"/>
            <a:ext cx="6828386" cy="1641222"/>
          </a:xfrm>
          <a:prstGeom prst="rect">
            <a:avLst/>
          </a:prstGeom>
          <a:noFill/>
          <a:ln>
            <a:noFill/>
          </a:ln>
        </p:spPr>
      </p:pic>
      <p:sp>
        <p:nvSpPr>
          <p:cNvPr id="196" name="Google Shape;196;p28"/>
          <p:cNvSpPr txBox="1"/>
          <p:nvPr/>
        </p:nvSpPr>
        <p:spPr>
          <a:xfrm>
            <a:off x="0" y="220450"/>
            <a:ext cx="9144000" cy="5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50">
                <a:solidFill>
                  <a:schemeClr val="dk1"/>
                </a:solidFill>
                <a:latin typeface="Roboto"/>
                <a:ea typeface="Roboto"/>
                <a:cs typeface="Roboto"/>
                <a:sym typeface="Roboto"/>
              </a:rPr>
              <a:t>Use TfidfVectorizer instead of CountVectorizer</a:t>
            </a:r>
            <a:endParaRPr sz="245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0" y="120800"/>
            <a:ext cx="91440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200"/>
              <a:t>One-Hot Encode category features and normalize numerical features</a:t>
            </a:r>
            <a:endParaRPr sz="2200"/>
          </a:p>
        </p:txBody>
      </p:sp>
      <p:pic>
        <p:nvPicPr>
          <p:cNvPr id="202" name="Google Shape;202;p29"/>
          <p:cNvPicPr preferRelativeResize="0"/>
          <p:nvPr/>
        </p:nvPicPr>
        <p:blipFill>
          <a:blip r:embed="rId3">
            <a:alphaModFix/>
          </a:blip>
          <a:stretch>
            <a:fillRect/>
          </a:stretch>
        </p:blipFill>
        <p:spPr>
          <a:xfrm>
            <a:off x="0" y="584000"/>
            <a:ext cx="7488026" cy="4288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311700" y="203425"/>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Use GridSearchCV to optimize hyperparameters</a:t>
            </a:r>
            <a:endParaRPr/>
          </a:p>
        </p:txBody>
      </p:sp>
      <p:pic>
        <p:nvPicPr>
          <p:cNvPr id="208" name="Google Shape;208;p30"/>
          <p:cNvPicPr preferRelativeResize="0"/>
          <p:nvPr/>
        </p:nvPicPr>
        <p:blipFill>
          <a:blip r:embed="rId3">
            <a:alphaModFix/>
          </a:blip>
          <a:stretch>
            <a:fillRect/>
          </a:stretch>
        </p:blipFill>
        <p:spPr>
          <a:xfrm>
            <a:off x="311700" y="811225"/>
            <a:ext cx="7936312" cy="3820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&amp; Interpretations</a:t>
            </a:r>
            <a:endParaRPr/>
          </a:p>
        </p:txBody>
      </p:sp>
      <p:sp>
        <p:nvSpPr>
          <p:cNvPr id="214" name="Google Shape;214;p3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a:t>
            </a:r>
            <a:r>
              <a:rPr lang="en"/>
              <a:t>ow accuracy doesn’t mean bad recommendations since we’re using the exact hotel choices that customers made in the past as y_test</a:t>
            </a:r>
            <a:endParaRPr/>
          </a:p>
          <a:p>
            <a:pPr indent="-342900" lvl="0" marL="457200" rtl="0" algn="l">
              <a:spcBef>
                <a:spcPts val="0"/>
              </a:spcBef>
              <a:spcAft>
                <a:spcPts val="0"/>
              </a:spcAft>
              <a:buSzPts val="1800"/>
              <a:buChar char="●"/>
            </a:pPr>
            <a:r>
              <a:rPr lang="en"/>
              <a:t>Our recommendation may outperform the customers’ original choice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If customers prefer to choose from a list of recommendations, we suggest the first LDA model. </a:t>
            </a:r>
            <a:endParaRPr/>
          </a:p>
          <a:p>
            <a:pPr indent="-342900" lvl="0" marL="457200" rtl="0" algn="l">
              <a:spcBef>
                <a:spcPts val="0"/>
              </a:spcBef>
              <a:spcAft>
                <a:spcPts val="0"/>
              </a:spcAft>
              <a:buSzPts val="1800"/>
              <a:buChar char="●"/>
            </a:pPr>
            <a:r>
              <a:rPr lang="en"/>
              <a:t>If customers want a recommendation with a better accuracy, we suggest the second random forest model.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Summary for project 1: 2019 Airbnb in NYC</a:t>
            </a:r>
            <a:endParaRPr b="1"/>
          </a:p>
        </p:txBody>
      </p:sp>
      <p:sp>
        <p:nvSpPr>
          <p:cNvPr id="93" name="Google Shape;93;p1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 name="Google Shape;94;p14"/>
          <p:cNvPicPr preferRelativeResize="0"/>
          <p:nvPr/>
        </p:nvPicPr>
        <p:blipFill>
          <a:blip r:embed="rId3">
            <a:alphaModFix/>
          </a:blip>
          <a:stretch>
            <a:fillRect/>
          </a:stretch>
        </p:blipFill>
        <p:spPr>
          <a:xfrm>
            <a:off x="428000" y="1272625"/>
            <a:ext cx="3892251" cy="2652451"/>
          </a:xfrm>
          <a:prstGeom prst="rect">
            <a:avLst/>
          </a:prstGeom>
          <a:noFill/>
          <a:ln>
            <a:noFill/>
          </a:ln>
        </p:spPr>
      </p:pic>
      <p:pic>
        <p:nvPicPr>
          <p:cNvPr id="95" name="Google Shape;95;p14"/>
          <p:cNvPicPr preferRelativeResize="0"/>
          <p:nvPr/>
        </p:nvPicPr>
        <p:blipFill>
          <a:blip r:embed="rId4">
            <a:alphaModFix/>
          </a:blip>
          <a:stretch>
            <a:fillRect/>
          </a:stretch>
        </p:blipFill>
        <p:spPr>
          <a:xfrm>
            <a:off x="4572000" y="1229875"/>
            <a:ext cx="3892251" cy="27543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311700" y="410000"/>
            <a:ext cx="30798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Business insights:</a:t>
            </a:r>
            <a:endParaRPr b="1"/>
          </a:p>
        </p:txBody>
      </p:sp>
      <p:sp>
        <p:nvSpPr>
          <p:cNvPr id="220" name="Google Shape;220;p32"/>
          <p:cNvSpPr txBox="1"/>
          <p:nvPr>
            <p:ph idx="1" type="body"/>
          </p:nvPr>
        </p:nvSpPr>
        <p:spPr>
          <a:xfrm>
            <a:off x="311700" y="1125100"/>
            <a:ext cx="3974400" cy="3339000"/>
          </a:xfrm>
          <a:prstGeom prst="rect">
            <a:avLst/>
          </a:prstGeom>
        </p:spPr>
        <p:txBody>
          <a:bodyPr anchorCtr="0" anchor="t" bIns="91425" lIns="91425" spcFirstLastPara="1" rIns="91425" wrap="square" tIns="91425">
            <a:normAutofit/>
          </a:bodyPr>
          <a:lstStyle/>
          <a:p>
            <a:pPr indent="-317500" lvl="0" marL="457200" rtl="0" algn="l">
              <a:lnSpc>
                <a:spcPct val="105000"/>
              </a:lnSpc>
              <a:spcBef>
                <a:spcPts val="0"/>
              </a:spcBef>
              <a:spcAft>
                <a:spcPts val="0"/>
              </a:spcAft>
              <a:buClr>
                <a:srgbClr val="000000"/>
              </a:buClr>
              <a:buSzPts val="1400"/>
              <a:buChar char="●"/>
            </a:pPr>
            <a:r>
              <a:rPr lang="en" sz="1400">
                <a:solidFill>
                  <a:srgbClr val="000000"/>
                </a:solidFill>
              </a:rPr>
              <a:t>We suggest hotel platforms to recommend hotels based on seasons</a:t>
            </a:r>
            <a:endParaRPr sz="1400">
              <a:solidFill>
                <a:srgbClr val="000000"/>
              </a:solidFill>
            </a:endParaRPr>
          </a:p>
          <a:p>
            <a:pPr indent="-317500" lvl="0" marL="457200" rtl="0" algn="l">
              <a:lnSpc>
                <a:spcPct val="105000"/>
              </a:lnSpc>
              <a:spcBef>
                <a:spcPts val="0"/>
              </a:spcBef>
              <a:spcAft>
                <a:spcPts val="0"/>
              </a:spcAft>
              <a:buClr>
                <a:srgbClr val="000000"/>
              </a:buClr>
              <a:buSzPts val="1400"/>
              <a:buChar char="●"/>
            </a:pPr>
            <a:r>
              <a:rPr lang="en" sz="1400">
                <a:solidFill>
                  <a:srgbClr val="000000"/>
                </a:solidFill>
              </a:rPr>
              <a:t>Same as in Project 1, the hotel should pay attention to the keywords with high frequency</a:t>
            </a:r>
            <a:r>
              <a:rPr lang="en" sz="1400">
                <a:solidFill>
                  <a:srgbClr val="000000"/>
                </a:solidFill>
              </a:rPr>
              <a:t>. It will provide an efficient way for hotel to find the place to improve their services.</a:t>
            </a:r>
            <a:endParaRPr sz="1400">
              <a:solidFill>
                <a:srgbClr val="000000"/>
              </a:solidFill>
            </a:endParaRPr>
          </a:p>
          <a:p>
            <a:pPr indent="-317500" lvl="0" marL="457200" rtl="0" algn="just">
              <a:lnSpc>
                <a:spcPct val="100000"/>
              </a:lnSpc>
              <a:spcBef>
                <a:spcPts val="0"/>
              </a:spcBef>
              <a:spcAft>
                <a:spcPts val="0"/>
              </a:spcAft>
              <a:buSzPts val="1400"/>
              <a:buChar char="●"/>
            </a:pPr>
            <a:r>
              <a:rPr lang="en" sz="1400">
                <a:solidFill>
                  <a:srgbClr val="000000"/>
                </a:solidFill>
              </a:rPr>
              <a:t>Based on the sentimental analysis, we advise hotels to improve their services (accommodations),  and make their location more competitive. According to the heatmap, we find most hotels with higher rating scores locate on the East and West coasts.</a:t>
            </a:r>
            <a:endParaRPr sz="1400"/>
          </a:p>
        </p:txBody>
      </p:sp>
      <p:sp>
        <p:nvSpPr>
          <p:cNvPr id="221" name="Google Shape;221;p32"/>
          <p:cNvSpPr txBox="1"/>
          <p:nvPr>
            <p:ph type="title"/>
          </p:nvPr>
        </p:nvSpPr>
        <p:spPr>
          <a:xfrm>
            <a:off x="4572000" y="410000"/>
            <a:ext cx="30798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Limitations:</a:t>
            </a:r>
            <a:endParaRPr b="1"/>
          </a:p>
        </p:txBody>
      </p:sp>
      <p:sp>
        <p:nvSpPr>
          <p:cNvPr id="222" name="Google Shape;222;p32"/>
          <p:cNvSpPr txBox="1"/>
          <p:nvPr>
            <p:ph idx="1" type="body"/>
          </p:nvPr>
        </p:nvSpPr>
        <p:spPr>
          <a:xfrm>
            <a:off x="4286250" y="1125100"/>
            <a:ext cx="4641600" cy="3339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000000"/>
              </a:buClr>
              <a:buSzPts val="1400"/>
              <a:buChar char="●"/>
            </a:pPr>
            <a:r>
              <a:rPr lang="en" sz="1400">
                <a:solidFill>
                  <a:srgbClr val="000000"/>
                </a:solidFill>
              </a:rPr>
              <a:t>Noisy data: the hotel reviews contain a lot of noise</a:t>
            </a:r>
            <a:endParaRPr sz="1400">
              <a:solidFill>
                <a:srgbClr val="000000"/>
              </a:solidFill>
            </a:endParaRPr>
          </a:p>
          <a:p>
            <a:pPr indent="-317500" lvl="0" marL="457200" rtl="0" algn="l">
              <a:lnSpc>
                <a:spcPct val="105000"/>
              </a:lnSpc>
              <a:spcBef>
                <a:spcPts val="0"/>
              </a:spcBef>
              <a:spcAft>
                <a:spcPts val="0"/>
              </a:spcAft>
              <a:buClr>
                <a:srgbClr val="000000"/>
              </a:buClr>
              <a:buSzPts val="1400"/>
              <a:buChar char="●"/>
            </a:pPr>
            <a:r>
              <a:rPr lang="en" sz="1400">
                <a:solidFill>
                  <a:srgbClr val="000000"/>
                </a:solidFill>
              </a:rPr>
              <a:t>If we have more low score ratings and reviews for hotel, we can use the same method to get the hotel’s drawbacks.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Bag-of-words approach ignores the order of words and their syntactic structure. This can limit the ability to capture more complex relationships between words and topics.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Even though we increase the accuracy to 40%, it still did not meet our expectations. It is hard to give prediction to a specific hotel, which is time consuming and expensive. (Need a powerful GPU!)</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5"/>
          <p:cNvPicPr preferRelativeResize="0"/>
          <p:nvPr/>
        </p:nvPicPr>
        <p:blipFill>
          <a:blip r:embed="rId3">
            <a:alphaModFix/>
          </a:blip>
          <a:stretch>
            <a:fillRect/>
          </a:stretch>
        </p:blipFill>
        <p:spPr>
          <a:xfrm>
            <a:off x="116275" y="116300"/>
            <a:ext cx="4840974" cy="2965599"/>
          </a:xfrm>
          <a:prstGeom prst="rect">
            <a:avLst/>
          </a:prstGeom>
          <a:noFill/>
          <a:ln>
            <a:noFill/>
          </a:ln>
        </p:spPr>
      </p:pic>
      <p:pic>
        <p:nvPicPr>
          <p:cNvPr id="101" name="Google Shape;101;p15"/>
          <p:cNvPicPr preferRelativeResize="0"/>
          <p:nvPr/>
        </p:nvPicPr>
        <p:blipFill>
          <a:blip r:embed="rId4">
            <a:alphaModFix/>
          </a:blip>
          <a:stretch>
            <a:fillRect/>
          </a:stretch>
        </p:blipFill>
        <p:spPr>
          <a:xfrm>
            <a:off x="4651950" y="523350"/>
            <a:ext cx="4399976" cy="3025625"/>
          </a:xfrm>
          <a:prstGeom prst="rect">
            <a:avLst/>
          </a:prstGeom>
          <a:noFill/>
          <a:ln>
            <a:noFill/>
          </a:ln>
        </p:spPr>
      </p:pic>
      <p:sp>
        <p:nvSpPr>
          <p:cNvPr id="102" name="Google Shape;102;p15"/>
          <p:cNvSpPr txBox="1"/>
          <p:nvPr/>
        </p:nvSpPr>
        <p:spPr>
          <a:xfrm>
            <a:off x="116275" y="3372675"/>
            <a:ext cx="8373600" cy="1631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Calibri"/>
              <a:buAutoNum type="arabicPeriod"/>
            </a:pPr>
            <a:r>
              <a:rPr lang="en" sz="1600">
                <a:latin typeface="Calibri"/>
                <a:ea typeface="Calibri"/>
                <a:cs typeface="Calibri"/>
                <a:sym typeface="Calibri"/>
              </a:rPr>
              <a:t>It is not enough to only look at the accuracy and F1 score, the ROC and AUC provide a more valuable comparison between the models.</a:t>
            </a:r>
            <a:endParaRPr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n" sz="1600">
                <a:latin typeface="Calibri"/>
                <a:ea typeface="Calibri"/>
                <a:cs typeface="Calibri"/>
                <a:sym typeface="Calibri"/>
              </a:rPr>
              <a:t>Missing rating score for review of renting, this lead us to a delima in popularity examination. Since the review frequency can not fully represent the satisfaction of customer. Thus, we can not give useful recommendation for renting to customers.</a:t>
            </a:r>
            <a:endParaRPr sz="1600">
              <a:latin typeface="Calibri"/>
              <a:ea typeface="Calibri"/>
              <a:cs typeface="Calibri"/>
              <a:sym typeface="Calibri"/>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1000"/>
                                        <p:tgtEl>
                                          <p:spTgt spid="10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p:tgtEl>
                                          <p:spTgt spid="10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311700" y="1774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Hotel Review Data</a:t>
            </a:r>
            <a:endParaRPr/>
          </a:p>
        </p:txBody>
      </p:sp>
      <p:pic>
        <p:nvPicPr>
          <p:cNvPr id="108" name="Google Shape;108;p16"/>
          <p:cNvPicPr preferRelativeResize="0"/>
          <p:nvPr/>
        </p:nvPicPr>
        <p:blipFill>
          <a:blip r:embed="rId3">
            <a:alphaModFix/>
          </a:blip>
          <a:stretch>
            <a:fillRect/>
          </a:stretch>
        </p:blipFill>
        <p:spPr>
          <a:xfrm>
            <a:off x="137850" y="785200"/>
            <a:ext cx="4008500" cy="2813049"/>
          </a:xfrm>
          <a:prstGeom prst="rect">
            <a:avLst/>
          </a:prstGeom>
          <a:noFill/>
          <a:ln>
            <a:noFill/>
          </a:ln>
        </p:spPr>
      </p:pic>
      <p:pic>
        <p:nvPicPr>
          <p:cNvPr id="109" name="Google Shape;109;p16"/>
          <p:cNvPicPr preferRelativeResize="0"/>
          <p:nvPr/>
        </p:nvPicPr>
        <p:blipFill>
          <a:blip r:embed="rId4">
            <a:alphaModFix/>
          </a:blip>
          <a:stretch>
            <a:fillRect/>
          </a:stretch>
        </p:blipFill>
        <p:spPr>
          <a:xfrm>
            <a:off x="4674525" y="785200"/>
            <a:ext cx="3833601" cy="2878224"/>
          </a:xfrm>
          <a:prstGeom prst="rect">
            <a:avLst/>
          </a:prstGeom>
          <a:noFill/>
          <a:ln>
            <a:noFill/>
          </a:ln>
        </p:spPr>
      </p:pic>
      <p:sp>
        <p:nvSpPr>
          <p:cNvPr id="110" name="Google Shape;110;p16"/>
          <p:cNvSpPr txBox="1"/>
          <p:nvPr/>
        </p:nvSpPr>
        <p:spPr>
          <a:xfrm>
            <a:off x="4848950" y="785200"/>
            <a:ext cx="2689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980000"/>
                </a:solidFill>
                <a:latin typeface="Courier New"/>
                <a:ea typeface="Courier New"/>
                <a:cs typeface="Courier New"/>
                <a:sym typeface="Courier New"/>
              </a:rPr>
              <a:t>count    20000.000000</a:t>
            </a:r>
            <a:endParaRPr sz="900">
              <a:solidFill>
                <a:srgbClr val="980000"/>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980000"/>
                </a:solidFill>
                <a:latin typeface="Courier New"/>
                <a:ea typeface="Courier New"/>
                <a:cs typeface="Courier New"/>
                <a:sym typeface="Courier New"/>
              </a:rPr>
              <a:t>mean         4.059183</a:t>
            </a:r>
            <a:endParaRPr sz="900">
              <a:solidFill>
                <a:srgbClr val="980000"/>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980000"/>
                </a:solidFill>
                <a:latin typeface="Courier New"/>
                <a:ea typeface="Courier New"/>
                <a:cs typeface="Courier New"/>
                <a:sym typeface="Courier New"/>
              </a:rPr>
              <a:t>std          1.157556</a:t>
            </a:r>
            <a:endParaRPr sz="900">
              <a:solidFill>
                <a:srgbClr val="980000"/>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980000"/>
                </a:solidFill>
                <a:latin typeface="Courier New"/>
                <a:ea typeface="Courier New"/>
                <a:cs typeface="Courier New"/>
                <a:sym typeface="Courier New"/>
              </a:rPr>
              <a:t>min          1.000000</a:t>
            </a:r>
            <a:endParaRPr sz="900">
              <a:solidFill>
                <a:srgbClr val="980000"/>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980000"/>
                </a:solidFill>
                <a:latin typeface="Courier New"/>
                <a:ea typeface="Courier New"/>
                <a:cs typeface="Courier New"/>
                <a:sym typeface="Courier New"/>
              </a:rPr>
              <a:t>25%          3.950000</a:t>
            </a:r>
            <a:endParaRPr sz="900">
              <a:solidFill>
                <a:srgbClr val="980000"/>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980000"/>
                </a:solidFill>
                <a:latin typeface="Courier New"/>
                <a:ea typeface="Courier New"/>
                <a:cs typeface="Courier New"/>
                <a:sym typeface="Courier New"/>
              </a:rPr>
              <a:t>50%          4.000000</a:t>
            </a:r>
            <a:endParaRPr sz="900">
              <a:solidFill>
                <a:srgbClr val="980000"/>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980000"/>
                </a:solidFill>
                <a:latin typeface="Courier New"/>
                <a:ea typeface="Courier New"/>
                <a:cs typeface="Courier New"/>
                <a:sym typeface="Courier New"/>
              </a:rPr>
              <a:t>75%          5.000000</a:t>
            </a:r>
            <a:endParaRPr sz="900">
              <a:solidFill>
                <a:srgbClr val="980000"/>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980000"/>
                </a:solidFill>
                <a:latin typeface="Courier New"/>
                <a:ea typeface="Courier New"/>
                <a:cs typeface="Courier New"/>
                <a:sym typeface="Courier New"/>
              </a:rPr>
              <a:t>max          5.000000</a:t>
            </a:r>
            <a:endParaRPr>
              <a:solidFill>
                <a:srgbClr val="980000"/>
              </a:solidFill>
              <a:latin typeface="Roboto"/>
              <a:ea typeface="Roboto"/>
              <a:cs typeface="Roboto"/>
              <a:sym typeface="Roboto"/>
            </a:endParaRPr>
          </a:p>
        </p:txBody>
      </p:sp>
      <p:sp>
        <p:nvSpPr>
          <p:cNvPr id="111" name="Google Shape;111;p16"/>
          <p:cNvSpPr txBox="1"/>
          <p:nvPr/>
        </p:nvSpPr>
        <p:spPr>
          <a:xfrm>
            <a:off x="392275" y="3842450"/>
            <a:ext cx="454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Biased review rating</a:t>
            </a:r>
            <a:r>
              <a:rPr lang="en">
                <a:latin typeface="Roboto"/>
                <a:ea typeface="Roboto"/>
                <a:cs typeface="Roboto"/>
                <a:sym typeface="Roboto"/>
              </a:rPr>
              <a:t>, people don’t like the hotel are less likely to give review.</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Rating score is too discrete, fail to standardize.</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idx="1" type="body"/>
          </p:nvPr>
        </p:nvSpPr>
        <p:spPr>
          <a:xfrm>
            <a:off x="1227550" y="2878400"/>
            <a:ext cx="6957000" cy="1395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Things to Notice:</a:t>
            </a:r>
            <a:endParaRPr/>
          </a:p>
          <a:p>
            <a:pPr indent="0" lvl="0" marL="0" rtl="0" algn="l">
              <a:spcBef>
                <a:spcPts val="1200"/>
              </a:spcBef>
              <a:spcAft>
                <a:spcPts val="1200"/>
              </a:spcAft>
              <a:buNone/>
            </a:pPr>
            <a:r>
              <a:rPr lang="en"/>
              <a:t>	Since the there are more review with </a:t>
            </a:r>
            <a:r>
              <a:rPr lang="en"/>
              <a:t>score</a:t>
            </a:r>
            <a:r>
              <a:rPr lang="en"/>
              <a:t> 5, the frequence only shows which service/part of the hotel is more likely to </a:t>
            </a:r>
            <a:r>
              <a:rPr lang="en"/>
              <a:t>satisfy</a:t>
            </a:r>
            <a:r>
              <a:rPr lang="en"/>
              <a:t> the customers.</a:t>
            </a:r>
            <a:endParaRPr/>
          </a:p>
        </p:txBody>
      </p:sp>
      <p:pic>
        <p:nvPicPr>
          <p:cNvPr id="117" name="Google Shape;117;p17"/>
          <p:cNvPicPr preferRelativeResize="0"/>
          <p:nvPr/>
        </p:nvPicPr>
        <p:blipFill>
          <a:blip r:embed="rId3">
            <a:alphaModFix/>
          </a:blip>
          <a:stretch>
            <a:fillRect/>
          </a:stretch>
        </p:blipFill>
        <p:spPr>
          <a:xfrm>
            <a:off x="936825" y="221026"/>
            <a:ext cx="7141551" cy="2589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Sentiment Analysis</a:t>
            </a:r>
            <a:endParaRPr b="1"/>
          </a:p>
        </p:txBody>
      </p:sp>
      <p:sp>
        <p:nvSpPr>
          <p:cNvPr id="123" name="Google Shape;123;p1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t/>
            </a:r>
            <a:endParaRPr sz="1350">
              <a:solidFill>
                <a:srgbClr val="2B3E51"/>
              </a:solidFill>
              <a:latin typeface="Arial"/>
              <a:ea typeface="Arial"/>
              <a:cs typeface="Arial"/>
              <a:sym typeface="Arial"/>
            </a:endParaRPr>
          </a:p>
          <a:p>
            <a:pPr indent="457200" lvl="0" marL="0" rtl="0" algn="l">
              <a:spcBef>
                <a:spcPts val="1500"/>
              </a:spcBef>
              <a:spcAft>
                <a:spcPts val="0"/>
              </a:spcAft>
              <a:buNone/>
            </a:pPr>
            <a:r>
              <a:rPr lang="en" sz="1350">
                <a:solidFill>
                  <a:srgbClr val="2B3E51"/>
                </a:solidFill>
                <a:latin typeface="Arial"/>
                <a:ea typeface="Arial"/>
                <a:cs typeface="Arial"/>
                <a:sym typeface="Arial"/>
              </a:rPr>
              <a:t>Sentiment analysis (or opinion mining) is a </a:t>
            </a:r>
            <a:r>
              <a:rPr lang="en" sz="1350">
                <a:solidFill>
                  <a:srgbClr val="008BFF"/>
                </a:solidFill>
                <a:uFill>
                  <a:noFill/>
                </a:uFill>
                <a:latin typeface="Arial"/>
                <a:ea typeface="Arial"/>
                <a:cs typeface="Arial"/>
                <a:sym typeface="Arial"/>
                <a:hlinkClick r:id="rId3">
                  <a:extLst>
                    <a:ext uri="{A12FA001-AC4F-418D-AE19-62706E023703}">
                      <ahyp:hlinkClr val="tx"/>
                    </a:ext>
                  </a:extLst>
                </a:hlinkClick>
              </a:rPr>
              <a:t>natural language processing (NLP)</a:t>
            </a:r>
            <a:r>
              <a:rPr lang="en" sz="1350">
                <a:solidFill>
                  <a:srgbClr val="2B3E51"/>
                </a:solidFill>
                <a:latin typeface="Arial"/>
                <a:ea typeface="Arial"/>
                <a:cs typeface="Arial"/>
                <a:sym typeface="Arial"/>
              </a:rPr>
              <a:t> technique used to determine whether data is positive, negative or neutral. Sentiment analysis is often performed on textual data to help businesses monitor brand and product sentiment in </a:t>
            </a:r>
            <a:r>
              <a:rPr lang="en" sz="1350">
                <a:solidFill>
                  <a:srgbClr val="008BFF"/>
                </a:solidFill>
                <a:uFill>
                  <a:noFill/>
                </a:uFill>
                <a:latin typeface="Arial"/>
                <a:ea typeface="Arial"/>
                <a:cs typeface="Arial"/>
                <a:sym typeface="Arial"/>
                <a:hlinkClick r:id="rId4">
                  <a:extLst>
                    <a:ext uri="{A12FA001-AC4F-418D-AE19-62706E023703}">
                      <ahyp:hlinkClr val="tx"/>
                    </a:ext>
                  </a:extLst>
                </a:hlinkClick>
              </a:rPr>
              <a:t>customer feedback</a:t>
            </a:r>
            <a:r>
              <a:rPr lang="en" sz="1350">
                <a:solidFill>
                  <a:srgbClr val="2B3E51"/>
                </a:solidFill>
                <a:latin typeface="Arial"/>
                <a:ea typeface="Arial"/>
                <a:cs typeface="Arial"/>
                <a:sym typeface="Arial"/>
              </a:rPr>
              <a:t>, and understand customer needs.</a:t>
            </a:r>
            <a:endParaRPr sz="1350">
              <a:solidFill>
                <a:srgbClr val="2B3E51"/>
              </a:solidFill>
              <a:latin typeface="Arial"/>
              <a:ea typeface="Arial"/>
              <a:cs typeface="Arial"/>
              <a:sym typeface="Arial"/>
            </a:endParaRPr>
          </a:p>
          <a:p>
            <a:pPr indent="457200" lvl="0" marL="0" rtl="0" algn="l">
              <a:spcBef>
                <a:spcPts val="1500"/>
              </a:spcBef>
              <a:spcAft>
                <a:spcPts val="0"/>
              </a:spcAft>
              <a:buNone/>
            </a:pPr>
            <a:r>
              <a:rPr lang="en" sz="1350">
                <a:solidFill>
                  <a:srgbClr val="2B3E51"/>
                </a:solidFill>
                <a:latin typeface="Arial"/>
                <a:ea typeface="Arial"/>
                <a:cs typeface="Arial"/>
                <a:sym typeface="Arial"/>
              </a:rPr>
              <a:t>Sentiment analysis focuses on the polarity of a text (</a:t>
            </a:r>
            <a:r>
              <a:rPr i="1" lang="en" sz="1350">
                <a:solidFill>
                  <a:srgbClr val="2B3E51"/>
                </a:solidFill>
                <a:latin typeface="Arial"/>
                <a:ea typeface="Arial"/>
                <a:cs typeface="Arial"/>
                <a:sym typeface="Arial"/>
              </a:rPr>
              <a:t>positive, negative, neutral</a:t>
            </a:r>
            <a:r>
              <a:rPr lang="en" sz="1350">
                <a:solidFill>
                  <a:srgbClr val="2B3E51"/>
                </a:solidFill>
                <a:latin typeface="Arial"/>
                <a:ea typeface="Arial"/>
                <a:cs typeface="Arial"/>
                <a:sym typeface="Arial"/>
              </a:rPr>
              <a:t>) but it also goes beyond polarity to detect specific feelings and emotions (</a:t>
            </a:r>
            <a:r>
              <a:rPr i="1" lang="en" sz="1350">
                <a:solidFill>
                  <a:srgbClr val="2B3E51"/>
                </a:solidFill>
                <a:latin typeface="Arial"/>
                <a:ea typeface="Arial"/>
                <a:cs typeface="Arial"/>
                <a:sym typeface="Arial"/>
              </a:rPr>
              <a:t>angry, happy, sad</a:t>
            </a:r>
            <a:r>
              <a:rPr lang="en" sz="1350">
                <a:solidFill>
                  <a:srgbClr val="2B3E51"/>
                </a:solidFill>
                <a:latin typeface="Arial"/>
                <a:ea typeface="Arial"/>
                <a:cs typeface="Arial"/>
                <a:sym typeface="Arial"/>
              </a:rPr>
              <a:t>, etc), urgency (</a:t>
            </a:r>
            <a:r>
              <a:rPr i="1" lang="en" sz="1350">
                <a:solidFill>
                  <a:srgbClr val="2B3E51"/>
                </a:solidFill>
                <a:latin typeface="Arial"/>
                <a:ea typeface="Arial"/>
                <a:cs typeface="Arial"/>
                <a:sym typeface="Arial"/>
              </a:rPr>
              <a:t>urgent, not urgent</a:t>
            </a:r>
            <a:r>
              <a:rPr lang="en" sz="1350">
                <a:solidFill>
                  <a:srgbClr val="2B3E51"/>
                </a:solidFill>
                <a:latin typeface="Arial"/>
                <a:ea typeface="Arial"/>
                <a:cs typeface="Arial"/>
                <a:sym typeface="Arial"/>
              </a:rPr>
              <a:t>) and even </a:t>
            </a:r>
            <a:r>
              <a:rPr lang="en" sz="1350">
                <a:solidFill>
                  <a:srgbClr val="008BFF"/>
                </a:solidFill>
                <a:uFill>
                  <a:noFill/>
                </a:uFill>
                <a:latin typeface="Arial"/>
                <a:ea typeface="Arial"/>
                <a:cs typeface="Arial"/>
                <a:sym typeface="Arial"/>
                <a:hlinkClick r:id="rId5">
                  <a:extLst>
                    <a:ext uri="{A12FA001-AC4F-418D-AE19-62706E023703}">
                      <ahyp:hlinkClr val="tx"/>
                    </a:ext>
                  </a:extLst>
                </a:hlinkClick>
              </a:rPr>
              <a:t>intentions</a:t>
            </a:r>
            <a:r>
              <a:rPr lang="en" sz="1350">
                <a:solidFill>
                  <a:srgbClr val="2B3E51"/>
                </a:solidFill>
                <a:latin typeface="Arial"/>
                <a:ea typeface="Arial"/>
                <a:cs typeface="Arial"/>
                <a:sym typeface="Arial"/>
              </a:rPr>
              <a:t> (</a:t>
            </a:r>
            <a:r>
              <a:rPr i="1" lang="en" sz="1350">
                <a:solidFill>
                  <a:srgbClr val="2B3E51"/>
                </a:solidFill>
                <a:latin typeface="Arial"/>
                <a:ea typeface="Arial"/>
                <a:cs typeface="Arial"/>
                <a:sym typeface="Arial"/>
              </a:rPr>
              <a:t>interested v. not interested</a:t>
            </a:r>
            <a:r>
              <a:rPr lang="en" sz="1350">
                <a:solidFill>
                  <a:srgbClr val="2B3E51"/>
                </a:solidFill>
                <a:latin typeface="Arial"/>
                <a:ea typeface="Arial"/>
                <a:cs typeface="Arial"/>
                <a:sym typeface="Arial"/>
              </a:rPr>
              <a:t>).</a:t>
            </a:r>
            <a:endParaRPr sz="1350">
              <a:solidFill>
                <a:srgbClr val="2B3E51"/>
              </a:solidFill>
              <a:latin typeface="Arial"/>
              <a:ea typeface="Arial"/>
              <a:cs typeface="Arial"/>
              <a:sym typeface="Arial"/>
            </a:endParaRPr>
          </a:p>
          <a:p>
            <a:pPr indent="457200" lvl="0" marL="0" rtl="0" algn="l">
              <a:spcBef>
                <a:spcPts val="1500"/>
              </a:spcBef>
              <a:spcAft>
                <a:spcPts val="1500"/>
              </a:spcAft>
              <a:buNone/>
            </a:pPr>
            <a:r>
              <a:t/>
            </a:r>
            <a:endParaRPr sz="1350">
              <a:solidFill>
                <a:srgbClr val="2B3E5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9"/>
          <p:cNvPicPr preferRelativeResize="0"/>
          <p:nvPr/>
        </p:nvPicPr>
        <p:blipFill>
          <a:blip r:embed="rId3">
            <a:alphaModFix/>
          </a:blip>
          <a:stretch>
            <a:fillRect/>
          </a:stretch>
        </p:blipFill>
        <p:spPr>
          <a:xfrm>
            <a:off x="198300" y="288875"/>
            <a:ext cx="4113096" cy="1965136"/>
          </a:xfrm>
          <a:prstGeom prst="rect">
            <a:avLst/>
          </a:prstGeom>
          <a:noFill/>
          <a:ln>
            <a:noFill/>
          </a:ln>
        </p:spPr>
      </p:pic>
      <p:sp>
        <p:nvSpPr>
          <p:cNvPr id="129" name="Google Shape;129;p19"/>
          <p:cNvSpPr txBox="1"/>
          <p:nvPr/>
        </p:nvSpPr>
        <p:spPr>
          <a:xfrm>
            <a:off x="4411325" y="629534"/>
            <a:ext cx="43614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Roboto"/>
                <a:ea typeface="Roboto"/>
                <a:cs typeface="Roboto"/>
                <a:sym typeface="Roboto"/>
              </a:rPr>
              <a:t>We utilize the TextBlob library of NLP to execute the sentiment analysis, and provide a polarity score between -1 and 1. Besides, we also create a subjective score to determine whether the review is objective or not. </a:t>
            </a:r>
            <a:endParaRPr>
              <a:latin typeface="Roboto"/>
              <a:ea typeface="Roboto"/>
              <a:cs typeface="Roboto"/>
              <a:sym typeface="Roboto"/>
            </a:endParaRPr>
          </a:p>
        </p:txBody>
      </p:sp>
      <p:pic>
        <p:nvPicPr>
          <p:cNvPr id="130" name="Google Shape;130;p19"/>
          <p:cNvPicPr preferRelativeResize="0"/>
          <p:nvPr/>
        </p:nvPicPr>
        <p:blipFill>
          <a:blip r:embed="rId4">
            <a:alphaModFix/>
          </a:blip>
          <a:stretch>
            <a:fillRect/>
          </a:stretch>
        </p:blipFill>
        <p:spPr>
          <a:xfrm>
            <a:off x="198300" y="2254012"/>
            <a:ext cx="2165785" cy="2488088"/>
          </a:xfrm>
          <a:prstGeom prst="rect">
            <a:avLst/>
          </a:prstGeom>
          <a:noFill/>
          <a:ln>
            <a:noFill/>
          </a:ln>
        </p:spPr>
      </p:pic>
      <p:pic>
        <p:nvPicPr>
          <p:cNvPr id="131" name="Google Shape;131;p19"/>
          <p:cNvPicPr preferRelativeResize="0"/>
          <p:nvPr/>
        </p:nvPicPr>
        <p:blipFill>
          <a:blip r:embed="rId5">
            <a:alphaModFix/>
          </a:blip>
          <a:stretch>
            <a:fillRect/>
          </a:stretch>
        </p:blipFill>
        <p:spPr>
          <a:xfrm>
            <a:off x="2364086" y="2254012"/>
            <a:ext cx="1947309" cy="2488088"/>
          </a:xfrm>
          <a:prstGeom prst="rect">
            <a:avLst/>
          </a:prstGeom>
          <a:noFill/>
          <a:ln>
            <a:noFill/>
          </a:ln>
        </p:spPr>
      </p:pic>
      <p:sp>
        <p:nvSpPr>
          <p:cNvPr id="132" name="Google Shape;132;p19"/>
          <p:cNvSpPr txBox="1"/>
          <p:nvPr/>
        </p:nvSpPr>
        <p:spPr>
          <a:xfrm>
            <a:off x="4398125" y="2526800"/>
            <a:ext cx="4387800" cy="169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Roboto"/>
                <a:ea typeface="Roboto"/>
                <a:cs typeface="Roboto"/>
                <a:sym typeface="Roboto"/>
              </a:rPr>
              <a:t>These two plots shows how the polarity score and subjective score distribution look like; they both literally satisfy the Normal Distribution, which confirm the tendency that the best hotels and the worst hotels, they all account for very small percentage, not too good and not too bad is the majority.</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0"/>
          <p:cNvPicPr preferRelativeResize="0"/>
          <p:nvPr/>
        </p:nvPicPr>
        <p:blipFill>
          <a:blip r:embed="rId3">
            <a:alphaModFix/>
          </a:blip>
          <a:stretch>
            <a:fillRect/>
          </a:stretch>
        </p:blipFill>
        <p:spPr>
          <a:xfrm>
            <a:off x="527500" y="494575"/>
            <a:ext cx="5398298" cy="2717600"/>
          </a:xfrm>
          <a:prstGeom prst="rect">
            <a:avLst/>
          </a:prstGeom>
          <a:noFill/>
          <a:ln>
            <a:noFill/>
          </a:ln>
        </p:spPr>
      </p:pic>
      <p:sp>
        <p:nvSpPr>
          <p:cNvPr id="138" name="Google Shape;138;p20"/>
          <p:cNvSpPr txBox="1"/>
          <p:nvPr/>
        </p:nvSpPr>
        <p:spPr>
          <a:xfrm>
            <a:off x="5925800" y="494575"/>
            <a:ext cx="32181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Roboto"/>
                <a:ea typeface="Roboto"/>
                <a:cs typeface="Roboto"/>
                <a:sym typeface="Roboto"/>
              </a:rPr>
              <a:t>This plot from wordcloud describe the </a:t>
            </a:r>
            <a:r>
              <a:rPr lang="en">
                <a:latin typeface="Roboto"/>
                <a:ea typeface="Roboto"/>
                <a:cs typeface="Roboto"/>
                <a:sym typeface="Roboto"/>
              </a:rPr>
              <a:t>positive</a:t>
            </a:r>
            <a:r>
              <a:rPr lang="en">
                <a:latin typeface="Roboto"/>
                <a:ea typeface="Roboto"/>
                <a:cs typeface="Roboto"/>
                <a:sym typeface="Roboto"/>
              </a:rPr>
              <a:t> keywords in those positive reviews. They reflect during making decision, what kind of factors would people take into consideration, such as whether the service is good or not, where the location is, whether this hotel includes breakfast or not. Something like this.</a:t>
            </a:r>
            <a:endParaRPr>
              <a:latin typeface="Roboto"/>
              <a:ea typeface="Roboto"/>
              <a:cs typeface="Roboto"/>
              <a:sym typeface="Roboto"/>
            </a:endParaRPr>
          </a:p>
        </p:txBody>
      </p:sp>
      <p:sp>
        <p:nvSpPr>
          <p:cNvPr id="139" name="Google Shape;139;p20"/>
          <p:cNvSpPr txBox="1"/>
          <p:nvPr/>
        </p:nvSpPr>
        <p:spPr>
          <a:xfrm>
            <a:off x="593475" y="3282125"/>
            <a:ext cx="65733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Roboto"/>
                <a:ea typeface="Roboto"/>
                <a:cs typeface="Roboto"/>
                <a:sym typeface="Roboto"/>
              </a:rPr>
              <a:t>Thus, we advise those ambitious hotel investors who want more customers and visitors could improve their service first, and besides, they also should make their location more competitive, because according to our heatmap early, we can find most hotels with higher rating scores located on both East and West coasts.</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2" presetSubtype="1">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1000"/>
                                        <p:tgtEl>
                                          <p:spTgt spid="13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1"/>
          <p:cNvPicPr preferRelativeResize="0"/>
          <p:nvPr/>
        </p:nvPicPr>
        <p:blipFill>
          <a:blip r:embed="rId3">
            <a:alphaModFix/>
          </a:blip>
          <a:stretch>
            <a:fillRect/>
          </a:stretch>
        </p:blipFill>
        <p:spPr>
          <a:xfrm>
            <a:off x="0" y="0"/>
            <a:ext cx="5674025" cy="2607725"/>
          </a:xfrm>
          <a:prstGeom prst="rect">
            <a:avLst/>
          </a:prstGeom>
          <a:noFill/>
          <a:ln>
            <a:noFill/>
          </a:ln>
        </p:spPr>
      </p:pic>
      <p:pic>
        <p:nvPicPr>
          <p:cNvPr id="145" name="Google Shape;145;p21"/>
          <p:cNvPicPr preferRelativeResize="0"/>
          <p:nvPr/>
        </p:nvPicPr>
        <p:blipFill>
          <a:blip r:embed="rId4">
            <a:alphaModFix/>
          </a:blip>
          <a:stretch>
            <a:fillRect/>
          </a:stretch>
        </p:blipFill>
        <p:spPr>
          <a:xfrm>
            <a:off x="3749725" y="2607725"/>
            <a:ext cx="5394276" cy="2230975"/>
          </a:xfrm>
          <a:prstGeom prst="rect">
            <a:avLst/>
          </a:prstGeom>
          <a:noFill/>
          <a:ln>
            <a:noFill/>
          </a:ln>
        </p:spPr>
      </p:pic>
      <p:sp>
        <p:nvSpPr>
          <p:cNvPr id="146" name="Google Shape;146;p21"/>
          <p:cNvSpPr txBox="1"/>
          <p:nvPr/>
        </p:nvSpPr>
        <p:spPr>
          <a:xfrm flipH="1">
            <a:off x="5674025" y="993575"/>
            <a:ext cx="326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This is our top 10 best-recommendations </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based on the hotel reviews</a:t>
            </a:r>
            <a:endParaRPr>
              <a:latin typeface="Roboto"/>
              <a:ea typeface="Roboto"/>
              <a:cs typeface="Roboto"/>
              <a:sym typeface="Roboto"/>
            </a:endParaRPr>
          </a:p>
        </p:txBody>
      </p:sp>
      <p:sp>
        <p:nvSpPr>
          <p:cNvPr id="147" name="Google Shape;147;p21"/>
          <p:cNvSpPr txBox="1"/>
          <p:nvPr/>
        </p:nvSpPr>
        <p:spPr>
          <a:xfrm>
            <a:off x="287750" y="3192200"/>
            <a:ext cx="2958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This is our top 10 worst-recommendation based on the hotel reviews</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